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8" r:id="rId2"/>
    <p:sldId id="429" r:id="rId3"/>
    <p:sldId id="6003" r:id="rId4"/>
    <p:sldId id="6004" r:id="rId5"/>
    <p:sldId id="6005" r:id="rId6"/>
    <p:sldId id="6006" r:id="rId7"/>
    <p:sldId id="600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3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 on Data Background Cover Slide - With logo and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og.png">
            <a:extLst>
              <a:ext uri="{FF2B5EF4-FFF2-40B4-BE49-F238E27FC236}">
                <a16:creationId xmlns:a16="http://schemas.microsoft.com/office/drawing/2014/main" id="{949B392F-A2A7-2C47-9E66-19346A6CD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04" y="1606244"/>
            <a:ext cx="3816005" cy="11745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BD3FFB-AC54-324D-A37D-3510ED6462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09" y="155223"/>
            <a:ext cx="1430991" cy="8128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96540-E8EB-F048-A400-C4CB4603F9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0300" y="3260036"/>
            <a:ext cx="6355671" cy="755373"/>
          </a:xfrm>
        </p:spPr>
        <p:txBody>
          <a:bodyPr anchor="ctr">
            <a:noAutofit/>
          </a:bodyPr>
          <a:lstStyle>
            <a:lvl1pPr marL="228611" indent="0" algn="ctr">
              <a:buFontTx/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80024" indent="0">
              <a:buFontTx/>
              <a:buNone/>
              <a:defRPr sz="4000">
                <a:latin typeface="+mj-lt"/>
              </a:defRPr>
            </a:lvl2pPr>
            <a:lvl3pPr marL="720036" indent="0">
              <a:buFontTx/>
              <a:buNone/>
              <a:defRPr sz="4000">
                <a:latin typeface="+mj-lt"/>
              </a:defRPr>
            </a:lvl3pPr>
            <a:lvl4pPr marL="960048" indent="0">
              <a:buFontTx/>
              <a:buNone/>
              <a:defRPr sz="4000">
                <a:latin typeface="+mj-lt"/>
              </a:defRPr>
            </a:lvl4pPr>
            <a:lvl5pPr marL="72004" indent="0">
              <a:buFontTx/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Click to Insert 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50B69A-A27E-D147-B75E-E759E424FC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3930" y="4280959"/>
            <a:ext cx="4281330" cy="914400"/>
          </a:xfrm>
        </p:spPr>
        <p:txBody>
          <a:bodyPr anchor="ctr">
            <a:noAutofit/>
          </a:bodyPr>
          <a:lstStyle>
            <a:lvl1pPr marL="228611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480024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2pPr>
            <a:lvl3pPr marL="720036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3pPr>
            <a:lvl4pPr marL="960048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4pPr>
            <a:lvl5pPr marL="72004" indent="0" algn="ctr">
              <a:buFont typeface="Arial" panose="020B0604020202020204" pitchFamily="34" charset="0"/>
              <a:buNone/>
              <a:defRPr sz="24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10548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hort descriptor and text in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ja-JP" altLang="en-US" dirty="0"/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2412" y="1892301"/>
            <a:ext cx="10826904" cy="4305300"/>
          </a:xfrm>
        </p:spPr>
        <p:txBody>
          <a:bodyPr/>
          <a:lstStyle>
            <a:lvl2pPr indent="228011">
              <a:defRPr/>
            </a:lvl2pPr>
            <a:lvl3pPr indent="228011">
              <a:defRPr/>
            </a:lvl3pPr>
            <a:lvl4pPr indent="180009"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7315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wo descriptors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2412" y="1892236"/>
            <a:ext cx="6176183" cy="591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82412" y="2603501"/>
            <a:ext cx="10827176" cy="3697971"/>
          </a:xfrm>
        </p:spPr>
        <p:txBody>
          <a:bodyPr/>
          <a:lstStyle>
            <a:lvl5pPr marL="7200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8443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escriptors, Two Columns fo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6745" y="2119070"/>
            <a:ext cx="5247995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2412" y="2839150"/>
            <a:ext cx="5252328" cy="31511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  <a:lvl2pPr>
              <a:defRPr/>
            </a:lvl2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187111" y="2117006"/>
            <a:ext cx="5322477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182777" y="2837086"/>
            <a:ext cx="5326810" cy="31511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1481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escriptors, For Boxes for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4284" y="1770594"/>
            <a:ext cx="4878799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2412" y="2420274"/>
            <a:ext cx="4942224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4284" y="4047287"/>
            <a:ext cx="4878799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82412" y="4696967"/>
            <a:ext cx="4942224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554153" y="1770594"/>
            <a:ext cx="4892273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715" y="2420274"/>
            <a:ext cx="4955873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554153" y="4047287"/>
            <a:ext cx="4892273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715" y="4696967"/>
            <a:ext cx="4955873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42228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1BC45-AC04-4C9D-8D15-D2BEBA97BB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60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1BC45-AC04-4C9D-8D15-D2BEBA97BB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23,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59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520635" y="227393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1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520635" y="318119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2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520635" y="408845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3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520635" y="499571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4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1105" y="2133836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1105" y="3042255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1105" y="3950674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1105" y="4859092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82411" y="2133836"/>
            <a:ext cx="4436738" cy="34441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41275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444429" y="210859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1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444429" y="301585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2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444429" y="392311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3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444429" y="483037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4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5444429" y="573763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5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924898" y="1968500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924898" y="2876919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924898" y="3785338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24898" y="4693756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924898" y="5602175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82412" y="1968500"/>
            <a:ext cx="4385329" cy="43525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67" b="1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39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6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43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 on Data Background Cover Slide - No logo or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14C522-B971-A145-B397-603CCF2533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09" y="155223"/>
            <a:ext cx="1430991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23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6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03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57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95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67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34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913920"/>
            <a:ext cx="7746614" cy="3429001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b="1" cap="none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2412" y="2079626"/>
            <a:ext cx="6862043" cy="30797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746614" y="1913467"/>
            <a:ext cx="4445386" cy="34290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933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8696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44392" y="128337"/>
            <a:ext cx="3224743" cy="261486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91" y="280220"/>
            <a:ext cx="3224744" cy="2286517"/>
          </a:xfrm>
        </p:spPr>
        <p:txBody>
          <a:bodyPr>
            <a:noAutofit/>
          </a:bodyPr>
          <a:lstStyle>
            <a:lvl1pPr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44391" y="2743201"/>
            <a:ext cx="3224577" cy="363960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593743" y="1632858"/>
            <a:ext cx="7759985" cy="93387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93742" y="2743200"/>
            <a:ext cx="7759985" cy="36396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43703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H="1">
            <a:off x="4270787" y="-1"/>
            <a:ext cx="792121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sp>
        <p:nvSpPr>
          <p:cNvPr id="19" name="Picture Placeholder 6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062768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62768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476961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895200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76961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1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895200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43399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ed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DFBFFB-E7B3-EB46-AAFB-53F55D78982D}"/>
              </a:ext>
            </a:extLst>
          </p:cNvPr>
          <p:cNvSpPr/>
          <p:nvPr userDrawn="1"/>
        </p:nvSpPr>
        <p:spPr>
          <a:xfrm>
            <a:off x="0" y="1"/>
            <a:ext cx="12192000" cy="6857703"/>
          </a:xfrm>
          <a:prstGeom prst="rect">
            <a:avLst/>
          </a:prstGeom>
          <a:gradFill>
            <a:gsLst>
              <a:gs pos="100000">
                <a:schemeClr val="accent5">
                  <a:alpha val="55000"/>
                </a:schemeClr>
              </a:gs>
              <a:gs pos="0">
                <a:schemeClr val="accent2"/>
              </a:gs>
              <a:gs pos="61000">
                <a:schemeClr val="accent3">
                  <a:alpha val="7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BDD9C-387C-A849-9EA7-2E81C2EC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F6A76-4272-704D-AE8B-A17682BCF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7693-A2BC-194E-8C3C-449D22A763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00844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 userDrawn="1"/>
        </p:nvGrpSpPr>
        <p:grpSpPr>
          <a:xfrm>
            <a:off x="0" y="1876403"/>
            <a:ext cx="6443876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5748124" y="2202047"/>
            <a:ext cx="6443876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56641" y="2069094"/>
            <a:ext cx="4934654" cy="188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710601" y="2403572"/>
            <a:ext cx="4934654" cy="188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4074294"/>
            <a:ext cx="6468055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5721828" y="2133277"/>
            <a:ext cx="6470171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3025" y="4232388"/>
            <a:ext cx="4942318" cy="1262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703501" y="4486492"/>
            <a:ext cx="4942318" cy="1262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3951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2517304"/>
            <a:ext cx="12191999" cy="12985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二等辺三角形 7"/>
          <p:cNvSpPr/>
          <p:nvPr userDrawn="1"/>
        </p:nvSpPr>
        <p:spPr>
          <a:xfrm>
            <a:off x="5362892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2336060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5" name="二等辺三角形 7"/>
          <p:cNvSpPr/>
          <p:nvPr userDrawn="1"/>
        </p:nvSpPr>
        <p:spPr>
          <a:xfrm>
            <a:off x="7236329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4209497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8" name="二等辺三角形 7"/>
          <p:cNvSpPr/>
          <p:nvPr userDrawn="1"/>
        </p:nvSpPr>
        <p:spPr>
          <a:xfrm>
            <a:off x="9109767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6082934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1" name="二等辺三角形 7"/>
          <p:cNvSpPr/>
          <p:nvPr userDrawn="1"/>
        </p:nvSpPr>
        <p:spPr>
          <a:xfrm>
            <a:off x="10983204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7956372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4" name="二等辺三角形 7"/>
          <p:cNvSpPr/>
          <p:nvPr userDrawn="1"/>
        </p:nvSpPr>
        <p:spPr>
          <a:xfrm>
            <a:off x="3489455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462623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4780193"/>
            <a:ext cx="10801146" cy="11706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4955" y="468418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2412195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4285632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6159069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8032507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538758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116373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993718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4871063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6748407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8625751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40246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lfpage grey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/>
          <a:stretch/>
        </p:blipFill>
        <p:spPr>
          <a:xfrm>
            <a:off x="1" y="3825240"/>
            <a:ext cx="12199913" cy="30485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1092BE3-7265-4A5A-9998-AA52531A2E34}"/>
              </a:ext>
            </a:extLst>
          </p:cNvPr>
          <p:cNvSpPr/>
          <p:nvPr userDrawn="1"/>
        </p:nvSpPr>
        <p:spPr>
          <a:xfrm>
            <a:off x="8645809" y="1451652"/>
            <a:ext cx="1992764" cy="19925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1F6A08-9F10-4D3E-BD63-0B50E8672D33}"/>
              </a:ext>
            </a:extLst>
          </p:cNvPr>
          <p:cNvSpPr/>
          <p:nvPr userDrawn="1"/>
        </p:nvSpPr>
        <p:spPr>
          <a:xfrm>
            <a:off x="5099618" y="1451652"/>
            <a:ext cx="1992764" cy="199258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srgbClr val="9AC836"/>
              </a:solidFill>
              <a:latin typeface="Calibri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553427" y="1451652"/>
            <a:ext cx="1992764" cy="19925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224132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70323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316513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1907428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453619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999810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1224132" y="40210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70323" y="40298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8316514" y="40210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045278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39" y="882992"/>
            <a:ext cx="6020322" cy="6019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5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pic>
        <p:nvPicPr>
          <p:cNvPr id="5" name="Picture 4" descr="loog.png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329" y="628992"/>
            <a:ext cx="825192" cy="254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  <p:sp>
        <p:nvSpPr>
          <p:cNvPr id="8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5634540" y="2052775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21" hasCustomPrompt="1"/>
          </p:nvPr>
        </p:nvSpPr>
        <p:spPr>
          <a:xfrm>
            <a:off x="3944091" y="4763108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err="1"/>
              <a:t>Iconc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2" hasCustomPrompt="1"/>
          </p:nvPr>
        </p:nvSpPr>
        <p:spPr>
          <a:xfrm>
            <a:off x="7261136" y="4755693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581486" y="2290983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581486" y="1824983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959159" y="4664915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959159" y="4198915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8581486" y="4664915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8581486" y="4198915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682412" y="1824983"/>
            <a:ext cx="3768266" cy="14645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7652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627929" y="2097344"/>
            <a:ext cx="4131749" cy="4210051"/>
          </a:xfrm>
          <a:custGeom>
            <a:avLst/>
            <a:gdLst>
              <a:gd name="connsiteX0" fmla="*/ 5263712 w 6984124"/>
              <a:gd name="connsiteY0" fmla="*/ 3124199 h 7115555"/>
              <a:gd name="connsiteX1" fmla="*/ 6984124 w 6984124"/>
              <a:gd name="connsiteY1" fmla="*/ 4063647 h 7115555"/>
              <a:gd name="connsiteX2" fmla="*/ 6984124 w 6984124"/>
              <a:gd name="connsiteY2" fmla="*/ 6176107 h 7115555"/>
              <a:gd name="connsiteX3" fmla="*/ 5263712 w 6984124"/>
              <a:gd name="connsiteY3" fmla="*/ 7115555 h 7115555"/>
              <a:gd name="connsiteX4" fmla="*/ 3543300 w 6984124"/>
              <a:gd name="connsiteY4" fmla="*/ 6176107 h 7115555"/>
              <a:gd name="connsiteX5" fmla="*/ 3543300 w 6984124"/>
              <a:gd name="connsiteY5" fmla="*/ 4063647 h 7115555"/>
              <a:gd name="connsiteX6" fmla="*/ 1720412 w 6984124"/>
              <a:gd name="connsiteY6" fmla="*/ 3124199 h 7115555"/>
              <a:gd name="connsiteX7" fmla="*/ 3440824 w 6984124"/>
              <a:gd name="connsiteY7" fmla="*/ 4063647 h 7115555"/>
              <a:gd name="connsiteX8" fmla="*/ 3440824 w 6984124"/>
              <a:gd name="connsiteY8" fmla="*/ 6176107 h 7115555"/>
              <a:gd name="connsiteX9" fmla="*/ 1720412 w 6984124"/>
              <a:gd name="connsiteY9" fmla="*/ 7115555 h 7115555"/>
              <a:gd name="connsiteX10" fmla="*/ 0 w 6984124"/>
              <a:gd name="connsiteY10" fmla="*/ 6176107 h 7115555"/>
              <a:gd name="connsiteX11" fmla="*/ 0 w 6984124"/>
              <a:gd name="connsiteY11" fmla="*/ 4063647 h 7115555"/>
              <a:gd name="connsiteX12" fmla="*/ 3473012 w 6984124"/>
              <a:gd name="connsiteY12" fmla="*/ 0 h 7115555"/>
              <a:gd name="connsiteX13" fmla="*/ 5193424 w 6984124"/>
              <a:gd name="connsiteY13" fmla="*/ 939448 h 7115555"/>
              <a:gd name="connsiteX14" fmla="*/ 5193424 w 6984124"/>
              <a:gd name="connsiteY14" fmla="*/ 3051907 h 7115555"/>
              <a:gd name="connsiteX15" fmla="*/ 3473012 w 6984124"/>
              <a:gd name="connsiteY15" fmla="*/ 3991355 h 7115555"/>
              <a:gd name="connsiteX16" fmla="*/ 1752600 w 6984124"/>
              <a:gd name="connsiteY16" fmla="*/ 3051907 h 7115555"/>
              <a:gd name="connsiteX17" fmla="*/ 1752600 w 6984124"/>
              <a:gd name="connsiteY17" fmla="*/ 939448 h 71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84124" h="7115555">
                <a:moveTo>
                  <a:pt x="5263712" y="3124199"/>
                </a:moveTo>
                <a:lnTo>
                  <a:pt x="6984124" y="4063647"/>
                </a:lnTo>
                <a:lnTo>
                  <a:pt x="6984124" y="6176107"/>
                </a:lnTo>
                <a:lnTo>
                  <a:pt x="5263712" y="7115555"/>
                </a:lnTo>
                <a:lnTo>
                  <a:pt x="3543300" y="6176107"/>
                </a:lnTo>
                <a:lnTo>
                  <a:pt x="3543300" y="4063647"/>
                </a:lnTo>
                <a:close/>
                <a:moveTo>
                  <a:pt x="1720412" y="3124199"/>
                </a:moveTo>
                <a:lnTo>
                  <a:pt x="3440824" y="4063647"/>
                </a:lnTo>
                <a:lnTo>
                  <a:pt x="3440824" y="6176107"/>
                </a:lnTo>
                <a:lnTo>
                  <a:pt x="1720412" y="7115555"/>
                </a:lnTo>
                <a:lnTo>
                  <a:pt x="0" y="6176107"/>
                </a:lnTo>
                <a:lnTo>
                  <a:pt x="0" y="4063647"/>
                </a:lnTo>
                <a:close/>
                <a:moveTo>
                  <a:pt x="3473012" y="0"/>
                </a:moveTo>
                <a:lnTo>
                  <a:pt x="5193424" y="939448"/>
                </a:lnTo>
                <a:lnTo>
                  <a:pt x="5193424" y="3051907"/>
                </a:lnTo>
                <a:lnTo>
                  <a:pt x="3473012" y="3991355"/>
                </a:lnTo>
                <a:lnTo>
                  <a:pt x="1752600" y="3051907"/>
                </a:lnTo>
                <a:lnTo>
                  <a:pt x="1752600" y="939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9" name="Freeform 48"/>
          <p:cNvSpPr/>
          <p:nvPr userDrawn="1"/>
        </p:nvSpPr>
        <p:spPr>
          <a:xfrm rot="16200000">
            <a:off x="2615126" y="415658"/>
            <a:ext cx="2348808" cy="2054580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  <p:sp>
        <p:nvSpPr>
          <p:cNvPr id="51" name="Freeform 50"/>
          <p:cNvSpPr/>
          <p:nvPr userDrawn="1"/>
        </p:nvSpPr>
        <p:spPr>
          <a:xfrm rot="16200000">
            <a:off x="8361" y="2710748"/>
            <a:ext cx="1733550" cy="1516393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</p:spTree>
    <p:extLst>
      <p:ext uri="{BB962C8B-B14F-4D97-AF65-F5344CB8AC3E}">
        <p14:creationId xmlns:p14="http://schemas.microsoft.com/office/powerpoint/2010/main" val="12364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907"/>
            <a:ext cx="10515600" cy="4555056"/>
          </a:xfrm>
          <a:prstGeom prst="rect">
            <a:avLst/>
          </a:prstGeom>
        </p:spPr>
        <p:txBody>
          <a:bodyPr/>
          <a:lstStyle>
            <a:lvl1pPr marL="304785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914354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2pPr>
            <a:lvl3pPr marL="1523924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3pPr>
            <a:lvl4pPr marL="2133493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4pPr>
            <a:lvl5pPr marL="2743063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September 23, 2021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44F08-32FF-CD46-AC36-4CD0520A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49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23,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499872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34" indent="-276239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101" indent="-276239">
              <a:buFont typeface="Verdana" pitchFamily="34" charset="0"/>
              <a:buChar char="–"/>
              <a:defRPr sz="1600"/>
            </a:lvl3pPr>
            <a:lvl4pPr marL="813857" indent="-228611">
              <a:buFont typeface="Verdana" pitchFamily="34" charset="0"/>
              <a:buChar char="•"/>
              <a:defRPr sz="1400"/>
            </a:lvl4pPr>
            <a:lvl5pPr marL="1033324" indent="-171459">
              <a:buFont typeface="Arial" pitchFamily="34" charset="0"/>
              <a:buChar char="-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78880" y="1600200"/>
            <a:ext cx="499872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34" indent="-276239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101" indent="-276239">
              <a:buFont typeface="Verdana" pitchFamily="34" charset="0"/>
              <a:buChar char="–"/>
              <a:defRPr sz="1600"/>
            </a:lvl3pPr>
            <a:lvl4pPr marL="813857" indent="-228611">
              <a:buFont typeface="Verdana" pitchFamily="34" charset="0"/>
              <a:buChar char="•"/>
              <a:defRPr sz="1400"/>
            </a:lvl4pPr>
            <a:lvl5pPr marL="1033324" indent="-171459">
              <a:buFont typeface="Arial" pitchFamily="34" charset="0"/>
              <a:buChar char="-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18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19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1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8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ed Background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7F23C2-7303-174F-968F-A3C4C47265AF}"/>
              </a:ext>
            </a:extLst>
          </p:cNvPr>
          <p:cNvSpPr/>
          <p:nvPr userDrawn="1"/>
        </p:nvSpPr>
        <p:spPr>
          <a:xfrm>
            <a:off x="10917303" y="383823"/>
            <a:ext cx="1128987" cy="59831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DFBFFB-E7B3-EB46-AAFB-53F55D78982D}"/>
              </a:ext>
            </a:extLst>
          </p:cNvPr>
          <p:cNvSpPr/>
          <p:nvPr userDrawn="1"/>
        </p:nvSpPr>
        <p:spPr>
          <a:xfrm>
            <a:off x="0" y="2999"/>
            <a:ext cx="12192000" cy="6857703"/>
          </a:xfrm>
          <a:prstGeom prst="rect">
            <a:avLst/>
          </a:prstGeom>
          <a:gradFill>
            <a:gsLst>
              <a:gs pos="100000">
                <a:schemeClr val="accent5">
                  <a:alpha val="55000"/>
                </a:schemeClr>
              </a:gs>
              <a:gs pos="0">
                <a:schemeClr val="accent2"/>
              </a:gs>
              <a:gs pos="61000">
                <a:schemeClr val="accent3">
                  <a:alpha val="7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F6A76-4272-704D-AE8B-A17682BCF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7693-A2BC-194E-8C3C-449D22A763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2702765-F98F-1641-9905-366F91B44CA5}"/>
              </a:ext>
            </a:extLst>
          </p:cNvPr>
          <p:cNvSpPr/>
          <p:nvPr userDrawn="1"/>
        </p:nvSpPr>
        <p:spPr>
          <a:xfrm>
            <a:off x="0" y="1733919"/>
            <a:ext cx="8314241" cy="3390165"/>
          </a:xfrm>
          <a:prstGeom prst="homePlate">
            <a:avLst>
              <a:gd name="adj" fmla="val 28449"/>
            </a:avLst>
          </a:prstGeom>
          <a:solidFill>
            <a:srgbClr val="FF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43BF1-C713-8E41-91F5-5C39B42FFE30}"/>
              </a:ext>
            </a:extLst>
          </p:cNvPr>
          <p:cNvSpPr txBox="1"/>
          <p:nvPr userDrawn="1"/>
        </p:nvSpPr>
        <p:spPr>
          <a:xfrm>
            <a:off x="-90790" y="3316986"/>
            <a:ext cx="789885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2" algn="ctr">
              <a:buSzPct val="100000"/>
              <a:defRPr/>
            </a:pPr>
            <a:r>
              <a:rPr lang="en-US" sz="4000" b="1" spc="200" dirty="0">
                <a:solidFill>
                  <a:schemeClr val="accent1"/>
                </a:solidFill>
                <a:latin typeface="+mj-lt"/>
              </a:rPr>
              <a:t>YOUR 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62461-E572-4D4E-B3DE-D9ABD720AAD4}"/>
              </a:ext>
            </a:extLst>
          </p:cNvPr>
          <p:cNvSpPr txBox="1"/>
          <p:nvPr userDrawn="1"/>
        </p:nvSpPr>
        <p:spPr>
          <a:xfrm>
            <a:off x="-90790" y="4091338"/>
            <a:ext cx="78988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2" algn="ctr">
              <a:buSzPct val="100000"/>
              <a:defRPr/>
            </a:pPr>
            <a:r>
              <a:rPr lang="en-US" sz="2400" b="1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22F461-5177-D64A-A4BB-3152C112C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09" y="1989546"/>
            <a:ext cx="3336862" cy="12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310E8-864B-BF4E-97A6-BBD6C61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DB18-45D9-2740-8B1F-CF6B1B65FD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3630EB2-CD17-0D43-BC18-0040117CE4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b="1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Click Here to Insert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304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310E8-864B-BF4E-97A6-BBD6C61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DB18-45D9-2740-8B1F-CF6B1B65FD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4357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97D50F-EA51-5548-A0D4-55F716C47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6D25E-43F0-8344-BC1C-CDD78CAA56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992819D-D408-2148-B800-6B9E72D755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929" y="2097344"/>
            <a:ext cx="4131749" cy="4210051"/>
          </a:xfrm>
          <a:custGeom>
            <a:avLst/>
            <a:gdLst>
              <a:gd name="connsiteX0" fmla="*/ 5263712 w 6984124"/>
              <a:gd name="connsiteY0" fmla="*/ 3124199 h 7115555"/>
              <a:gd name="connsiteX1" fmla="*/ 6984124 w 6984124"/>
              <a:gd name="connsiteY1" fmla="*/ 4063647 h 7115555"/>
              <a:gd name="connsiteX2" fmla="*/ 6984124 w 6984124"/>
              <a:gd name="connsiteY2" fmla="*/ 6176107 h 7115555"/>
              <a:gd name="connsiteX3" fmla="*/ 5263712 w 6984124"/>
              <a:gd name="connsiteY3" fmla="*/ 7115555 h 7115555"/>
              <a:gd name="connsiteX4" fmla="*/ 3543300 w 6984124"/>
              <a:gd name="connsiteY4" fmla="*/ 6176107 h 7115555"/>
              <a:gd name="connsiteX5" fmla="*/ 3543300 w 6984124"/>
              <a:gd name="connsiteY5" fmla="*/ 4063647 h 7115555"/>
              <a:gd name="connsiteX6" fmla="*/ 1720412 w 6984124"/>
              <a:gd name="connsiteY6" fmla="*/ 3124199 h 7115555"/>
              <a:gd name="connsiteX7" fmla="*/ 3440824 w 6984124"/>
              <a:gd name="connsiteY7" fmla="*/ 4063647 h 7115555"/>
              <a:gd name="connsiteX8" fmla="*/ 3440824 w 6984124"/>
              <a:gd name="connsiteY8" fmla="*/ 6176107 h 7115555"/>
              <a:gd name="connsiteX9" fmla="*/ 1720412 w 6984124"/>
              <a:gd name="connsiteY9" fmla="*/ 7115555 h 7115555"/>
              <a:gd name="connsiteX10" fmla="*/ 0 w 6984124"/>
              <a:gd name="connsiteY10" fmla="*/ 6176107 h 7115555"/>
              <a:gd name="connsiteX11" fmla="*/ 0 w 6984124"/>
              <a:gd name="connsiteY11" fmla="*/ 4063647 h 7115555"/>
              <a:gd name="connsiteX12" fmla="*/ 3473012 w 6984124"/>
              <a:gd name="connsiteY12" fmla="*/ 0 h 7115555"/>
              <a:gd name="connsiteX13" fmla="*/ 5193424 w 6984124"/>
              <a:gd name="connsiteY13" fmla="*/ 939448 h 7115555"/>
              <a:gd name="connsiteX14" fmla="*/ 5193424 w 6984124"/>
              <a:gd name="connsiteY14" fmla="*/ 3051907 h 7115555"/>
              <a:gd name="connsiteX15" fmla="*/ 3473012 w 6984124"/>
              <a:gd name="connsiteY15" fmla="*/ 3991355 h 7115555"/>
              <a:gd name="connsiteX16" fmla="*/ 1752600 w 6984124"/>
              <a:gd name="connsiteY16" fmla="*/ 3051907 h 7115555"/>
              <a:gd name="connsiteX17" fmla="*/ 1752600 w 6984124"/>
              <a:gd name="connsiteY17" fmla="*/ 939448 h 71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84124" h="7115555">
                <a:moveTo>
                  <a:pt x="5263712" y="3124199"/>
                </a:moveTo>
                <a:lnTo>
                  <a:pt x="6984124" y="4063647"/>
                </a:lnTo>
                <a:lnTo>
                  <a:pt x="6984124" y="6176107"/>
                </a:lnTo>
                <a:lnTo>
                  <a:pt x="5263712" y="7115555"/>
                </a:lnTo>
                <a:lnTo>
                  <a:pt x="3543300" y="6176107"/>
                </a:lnTo>
                <a:lnTo>
                  <a:pt x="3543300" y="4063647"/>
                </a:lnTo>
                <a:close/>
                <a:moveTo>
                  <a:pt x="1720412" y="3124199"/>
                </a:moveTo>
                <a:lnTo>
                  <a:pt x="3440824" y="4063647"/>
                </a:lnTo>
                <a:lnTo>
                  <a:pt x="3440824" y="6176107"/>
                </a:lnTo>
                <a:lnTo>
                  <a:pt x="1720412" y="7115555"/>
                </a:lnTo>
                <a:lnTo>
                  <a:pt x="0" y="6176107"/>
                </a:lnTo>
                <a:lnTo>
                  <a:pt x="0" y="4063647"/>
                </a:lnTo>
                <a:close/>
                <a:moveTo>
                  <a:pt x="3473012" y="0"/>
                </a:moveTo>
                <a:lnTo>
                  <a:pt x="5193424" y="939448"/>
                </a:lnTo>
                <a:lnTo>
                  <a:pt x="5193424" y="3051907"/>
                </a:lnTo>
                <a:lnTo>
                  <a:pt x="3473012" y="3991355"/>
                </a:lnTo>
                <a:lnTo>
                  <a:pt x="1752600" y="3051907"/>
                </a:lnTo>
                <a:lnTo>
                  <a:pt x="1752600" y="939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3D6034A-FE2B-8E42-AE60-6A5665F05B8C}"/>
              </a:ext>
            </a:extLst>
          </p:cNvPr>
          <p:cNvSpPr/>
          <p:nvPr userDrawn="1"/>
        </p:nvSpPr>
        <p:spPr>
          <a:xfrm rot="16200000">
            <a:off x="2615126" y="415658"/>
            <a:ext cx="2348808" cy="2054580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FD04437-2BF8-504F-BBFD-B01DB894E014}"/>
              </a:ext>
            </a:extLst>
          </p:cNvPr>
          <p:cNvSpPr/>
          <p:nvPr userDrawn="1"/>
        </p:nvSpPr>
        <p:spPr>
          <a:xfrm rot="16200000">
            <a:off x="8361" y="2710748"/>
            <a:ext cx="1733550" cy="1516393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</p:spTree>
    <p:extLst>
      <p:ext uri="{BB962C8B-B14F-4D97-AF65-F5344CB8AC3E}">
        <p14:creationId xmlns:p14="http://schemas.microsoft.com/office/powerpoint/2010/main" val="35552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Black Logo-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01" y="4699820"/>
            <a:ext cx="11091442" cy="802101"/>
          </a:xfrm>
        </p:spPr>
        <p:txBody>
          <a:bodyPr>
            <a:normAutofit/>
          </a:bodyPr>
          <a:lstStyle>
            <a:lvl1pPr algn="ctr">
              <a:defRPr sz="4400" b="1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53" y="995580"/>
            <a:ext cx="7002894" cy="27086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A18060-E53B-5343-A2CC-093EBA1E4D8A}"/>
              </a:ext>
            </a:extLst>
          </p:cNvPr>
          <p:cNvSpPr/>
          <p:nvPr userDrawn="1"/>
        </p:nvSpPr>
        <p:spPr>
          <a:xfrm>
            <a:off x="10781824" y="338667"/>
            <a:ext cx="1410176" cy="756355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Teal Text -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01" y="4699820"/>
            <a:ext cx="11091442" cy="802101"/>
          </a:xfrm>
        </p:spPr>
        <p:txBody>
          <a:bodyPr>
            <a:normAutofit/>
          </a:bodyPr>
          <a:lstStyle>
            <a:lvl1pPr algn="ctr">
              <a:defRPr sz="4400" b="1" cap="none" baseline="0">
                <a:solidFill>
                  <a:srgbClr val="2CA7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53" y="995580"/>
            <a:ext cx="7002894" cy="27086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752DF-374A-EF4D-9F97-CC2F3024CE7F}"/>
              </a:ext>
            </a:extLst>
          </p:cNvPr>
          <p:cNvSpPr/>
          <p:nvPr userDrawn="1"/>
        </p:nvSpPr>
        <p:spPr>
          <a:xfrm>
            <a:off x="10781824" y="338667"/>
            <a:ext cx="1410176" cy="756355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 rot="14400000">
            <a:off x="7481085" y="3458345"/>
            <a:ext cx="3882991" cy="3397317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Freeform 16"/>
          <p:cNvSpPr/>
          <p:nvPr userDrawn="1"/>
        </p:nvSpPr>
        <p:spPr>
          <a:xfrm rot="14400000">
            <a:off x="7483396" y="2340"/>
            <a:ext cx="3882991" cy="3397317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80220"/>
            <a:ext cx="11091442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cap="none" baseline="0" dirty="0"/>
              <a:t>aster Slide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619152" y="6459162"/>
            <a:ext cx="572848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lang="ja-JP" altLang="en-US" sz="1333" smtClean="0">
                <a:solidFill>
                  <a:srgbClr val="064C58"/>
                </a:solidFill>
                <a:ea typeface="Arial Unicode MS" panose="020B0604020202020204" pitchFamily="34" charset="-128"/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1" y="1312333"/>
            <a:ext cx="10744127" cy="4865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 descr="loog.png"/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329" y="628992"/>
            <a:ext cx="825192" cy="254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1" y="6790575"/>
            <a:ext cx="12192001" cy="67425"/>
            <a:chOff x="908273" y="10492263"/>
            <a:chExt cx="13902511" cy="380891"/>
          </a:xfrm>
        </p:grpSpPr>
        <p:sp>
          <p:nvSpPr>
            <p:cNvPr id="10" name="Rectangle 9"/>
            <p:cNvSpPr/>
            <p:nvPr userDrawn="1"/>
          </p:nvSpPr>
          <p:spPr>
            <a:xfrm>
              <a:off x="908273" y="10492263"/>
              <a:ext cx="3475627" cy="380891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383901" y="10492263"/>
              <a:ext cx="3475627" cy="380891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859529" y="10492263"/>
              <a:ext cx="3475627" cy="380891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1335157" y="10492263"/>
              <a:ext cx="3475627" cy="380891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510568"/>
            <a:ext cx="2804403" cy="262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CA7B2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12932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1088556" rtl="0" eaLnBrk="1" latinLnBrk="0" hangingPunct="1">
        <a:spcBef>
          <a:spcPct val="0"/>
        </a:spcBef>
        <a:buNone/>
        <a:defRPr kumimoji="1" sz="40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11" indent="-228011" algn="l" defTabSz="1088556" rtl="0" eaLnBrk="1" latinLnBrk="0" hangingPunct="1">
        <a:lnSpc>
          <a:spcPct val="120000"/>
        </a:lnSpc>
        <a:spcBef>
          <a:spcPts val="800"/>
        </a:spcBef>
        <a:buClr>
          <a:schemeClr val="accent2"/>
        </a:buClr>
        <a:buFont typeface="Wingdings" pitchFamily="2" charset="2"/>
        <a:buChar char="§"/>
        <a:defRPr kumimoji="1" sz="2400" b="0" kern="1200" baseline="0">
          <a:solidFill>
            <a:schemeClr val="tx2"/>
          </a:solidFill>
          <a:latin typeface="+mn-lt"/>
          <a:ea typeface="Arial Unicode MS" panose="020B0604020202020204" pitchFamily="34" charset="-128"/>
          <a:cs typeface="+mn-cs"/>
        </a:defRPr>
      </a:lvl1pPr>
      <a:lvl2pPr marL="480024" indent="-228011" algn="l" defTabSz="1088556" rtl="0" eaLnBrk="1" latinLnBrk="0" hangingPunct="1">
        <a:lnSpc>
          <a:spcPct val="120000"/>
        </a:lnSpc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20036" indent="-228011" algn="l" defTabSz="1088556" rtl="0" eaLnBrk="1" latinLnBrk="0" hangingPunct="1">
        <a:lnSpc>
          <a:spcPct val="120000"/>
        </a:lnSpc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48" indent="-228011" algn="l" defTabSz="1088556" rtl="0" eaLnBrk="1" latinLnBrk="0" hangingPunct="1"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4" indent="168008" algn="l" defTabSz="1088556" rtl="0" eaLnBrk="1" latinLnBrk="0" hangingPunct="1">
        <a:spcBef>
          <a:spcPct val="20000"/>
        </a:spcBef>
        <a:buFontTx/>
        <a:buBlip>
          <a:blip r:embed="rId40"/>
        </a:buBlip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indent="0" algn="l" defTabSz="1088556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hearea.org/area-research-agenda/barriers-to-adoption-of-ar-assisted-inspection-for-quality-and-compliance/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1332" y="1029575"/>
            <a:ext cx="53110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Barriers to Adoption of Real Time AR-assisted Inspection for Quality and Compliance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690166" y="1158082"/>
            <a:ext cx="5393804" cy="6244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Category: Market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5C937-B0EC-4C50-BC46-5369054C027F}"/>
              </a:ext>
            </a:extLst>
          </p:cNvPr>
          <p:cNvSpPr txBox="1"/>
          <p:nvPr/>
        </p:nvSpPr>
        <p:spPr>
          <a:xfrm>
            <a:off x="405389" y="327084"/>
            <a:ext cx="36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3</a:t>
            </a:r>
            <a:endParaRPr kumimoji="0" lang="en-US" sz="2000" b="0" i="0" u="none" strike="noStrike" kern="120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3FB9E5-B505-FA44-834F-AE60AB7F60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949947-E0AD-8F4B-86EC-668CC2E4BC6A}"/>
              </a:ext>
            </a:extLst>
          </p:cNvPr>
          <p:cNvSpPr txBox="1"/>
          <p:nvPr/>
        </p:nvSpPr>
        <p:spPr>
          <a:xfrm>
            <a:off x="7245752" y="2592729"/>
            <a:ext cx="453727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Most Relevant Research Agenda topic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2"/>
              </a:rPr>
              <a:t>https://thearea.org/area-research-agenda/barriers-to-adoption-of-ar-assisted-inspection-for-quality-and-compliance/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8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025F839-9761-D34C-BC0A-CEA2A9BE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dirty="0">
                <a:solidFill>
                  <a:srgbClr val="196674"/>
                </a:solidFill>
                <a:latin typeface="Calibri"/>
                <a:cs typeface="Cambria"/>
              </a:rPr>
              <a:t>Current Situation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D946BE-B48C-2D49-930D-A079DEF05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025CB2-D4D6-214D-9CA0-65A9170CFD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are more use cases for AR in enterprise than can be meaningfully compiled in detail, however, there are key requirements, patterns/characteristics of use cases that can be generalized as use case categories</a:t>
            </a:r>
          </a:p>
          <a:p>
            <a:r>
              <a:rPr lang="en-US" b="1" dirty="0"/>
              <a:t>AR-assisted inspection is a use case</a:t>
            </a:r>
            <a:r>
              <a:rPr lang="en-US" dirty="0"/>
              <a:t> category that has </a:t>
            </a:r>
            <a:r>
              <a:rPr lang="en-US" b="1" dirty="0"/>
              <a:t>great potential </a:t>
            </a:r>
            <a:r>
              <a:rPr lang="en-US" dirty="0"/>
              <a:t>for ROI across all industries but </a:t>
            </a:r>
            <a:r>
              <a:rPr lang="en-US" b="1" dirty="0"/>
              <a:t>rarely documented/publicized</a:t>
            </a:r>
          </a:p>
          <a:p>
            <a:r>
              <a:rPr lang="en-US" dirty="0"/>
              <a:t>Inspection use cases are not as widely implemented as step-by-step instruction delivery (task guidance), remote assistance and training</a:t>
            </a:r>
          </a:p>
          <a:p>
            <a:r>
              <a:rPr lang="en-US" dirty="0"/>
              <a:t>Companies with AR deployments in the more popular AR use case categories could </a:t>
            </a:r>
            <a:r>
              <a:rPr lang="en-US" b="1" dirty="0"/>
              <a:t>increase their ROI on AR </a:t>
            </a:r>
            <a:r>
              <a:rPr lang="en-US" dirty="0"/>
              <a:t>if they were to expand their support for AR-assisted inspections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025F839-9761-D34C-BC0A-CEA2A9BE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dirty="0">
                <a:solidFill>
                  <a:srgbClr val="196674"/>
                </a:solidFill>
                <a:latin typeface="Calibri"/>
                <a:cs typeface="Cambria"/>
              </a:rPr>
              <a:t>Problems this research would address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D946BE-B48C-2D49-930D-A079DEF05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025CB2-D4D6-214D-9CA0-65A9170CFD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412" y="1892301"/>
            <a:ext cx="10826904" cy="49319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project will identify </a:t>
            </a:r>
            <a:r>
              <a:rPr lang="en-US" b="1" dirty="0"/>
              <a:t>features, KPIs and requirements </a:t>
            </a:r>
            <a:r>
              <a:rPr lang="en-US" dirty="0"/>
              <a:t>for AR-assisted inspection use cases</a:t>
            </a:r>
          </a:p>
          <a:p>
            <a:r>
              <a:rPr lang="en-US" dirty="0"/>
              <a:t>AREA members will have greater insights into the inspections use cases (within the category), the industries that perform inspections before work continues, and/or where there are requirements for inspections to be documented</a:t>
            </a:r>
          </a:p>
          <a:p>
            <a:r>
              <a:rPr lang="en-US" dirty="0"/>
              <a:t>Providers can </a:t>
            </a:r>
            <a:r>
              <a:rPr lang="en-US" b="1" dirty="0"/>
              <a:t>tailor their offerings </a:t>
            </a:r>
            <a:r>
              <a:rPr lang="en-US" dirty="0"/>
              <a:t>to specifically address inspection use cases</a:t>
            </a:r>
          </a:p>
          <a:p>
            <a:r>
              <a:rPr lang="en-US" dirty="0"/>
              <a:t>AR managers in enterprises that are deploying AR for other use cases will have deeper understanding of </a:t>
            </a:r>
            <a:r>
              <a:rPr lang="en-US" b="1" dirty="0"/>
              <a:t>opportunities and barriers </a:t>
            </a:r>
            <a:r>
              <a:rPr lang="en-US" dirty="0"/>
              <a:t>to implementation of AR-assisted inspection use cases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025F839-9761-D34C-BC0A-CEA2A9BE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dirty="0">
                <a:solidFill>
                  <a:srgbClr val="196674"/>
                </a:solidFill>
                <a:latin typeface="Calibri"/>
                <a:cs typeface="Cambria"/>
              </a:rPr>
              <a:t>Possible questions this research will answer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D946BE-B48C-2D49-930D-A079DEF05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025CB2-D4D6-214D-9CA0-65A9170CFD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412" y="1892301"/>
            <a:ext cx="10826904" cy="4931986"/>
          </a:xfrm>
        </p:spPr>
        <p:txBody>
          <a:bodyPr>
            <a:normAutofit/>
          </a:bodyPr>
          <a:lstStyle/>
          <a:p>
            <a:r>
              <a:rPr lang="en-US" dirty="0"/>
              <a:t>What is the state of the art? Where (companies, industries, </a:t>
            </a:r>
            <a:r>
              <a:rPr lang="en-US" dirty="0" err="1"/>
              <a:t>etc</a:t>
            </a:r>
            <a:r>
              <a:rPr lang="en-US" dirty="0"/>
              <a:t>) are AR-assisted inspection use cases currently implemented?</a:t>
            </a:r>
          </a:p>
          <a:p>
            <a:r>
              <a:rPr lang="en-US" dirty="0"/>
              <a:t>Based on state of the art, what are the feature patterns, KPIs and requirements for AR-assisted inspection use cases?</a:t>
            </a:r>
          </a:p>
          <a:p>
            <a:r>
              <a:rPr lang="en-US" dirty="0"/>
              <a:t>Who are the typical stakeholders that need to be educated and “on-board” for introduction and adoption of AR-assisted inspection?</a:t>
            </a:r>
          </a:p>
          <a:p>
            <a:r>
              <a:rPr lang="en-US" dirty="0"/>
              <a:t>What other components need to be in place for the AR-assisted inspection?</a:t>
            </a:r>
          </a:p>
          <a:p>
            <a:r>
              <a:rPr lang="en-US" dirty="0"/>
              <a:t>What are the key barriers for adoption of AR-assisted inspection and what are some of the strategies that have been shown to overcome these barriers?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5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025F839-9761-D34C-BC0A-CEA2A9BE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dirty="0">
                <a:solidFill>
                  <a:srgbClr val="196674"/>
                </a:solidFill>
                <a:latin typeface="Calibri"/>
                <a:cs typeface="Cambria"/>
              </a:rPr>
              <a:t>Whose problems will this project address?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D946BE-B48C-2D49-930D-A079DEF05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025CB2-D4D6-214D-9CA0-65A9170CFD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412" y="1892301"/>
            <a:ext cx="10826904" cy="4931986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AR Technology Providers</a:t>
            </a:r>
            <a:r>
              <a:rPr lang="en-US" dirty="0"/>
              <a:t> would</a:t>
            </a:r>
          </a:p>
          <a:p>
            <a:pPr lvl="1"/>
            <a:r>
              <a:rPr lang="en-US" dirty="0"/>
              <a:t>Gain insights into AR-assisted inspection use case category requirements and</a:t>
            </a:r>
          </a:p>
          <a:p>
            <a:pPr lvl="1"/>
            <a:r>
              <a:rPr lang="en-US" dirty="0"/>
              <a:t>Be able to address stakeholders, provide ROI estimates and other information to reduce barriers to adoption of AR-assisted inspection</a:t>
            </a:r>
          </a:p>
          <a:p>
            <a:r>
              <a:rPr lang="en-US" i="1" dirty="0">
                <a:solidFill>
                  <a:srgbClr val="FF0000"/>
                </a:solidFill>
              </a:rPr>
              <a:t>Enterprise AR customers </a:t>
            </a:r>
            <a:r>
              <a:rPr lang="en-US" dirty="0"/>
              <a:t>would </a:t>
            </a:r>
          </a:p>
          <a:p>
            <a:pPr lvl="1"/>
            <a:r>
              <a:rPr lang="en-US" dirty="0"/>
              <a:t>More effectively transfer or adapt existing AR procedures and technologies from existing use cases to AR-assisted inspection</a:t>
            </a:r>
          </a:p>
          <a:p>
            <a:pPr lvl="1"/>
            <a:r>
              <a:rPr lang="en-US" dirty="0"/>
              <a:t>Increase use case categories which leverage their infrastructure investments and knowledge about AR implementation (increase AR ROI)</a:t>
            </a:r>
          </a:p>
          <a:p>
            <a:pPr lvl="1"/>
            <a:r>
              <a:rPr lang="en-US" dirty="0"/>
              <a:t>Reduce time and costs of existing inspection processes, increase compliance and ability to document compliance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1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025F839-9761-D34C-BC0A-CEA2A9BE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dirty="0">
                <a:solidFill>
                  <a:srgbClr val="196674"/>
                </a:solidFill>
                <a:latin typeface="Calibri"/>
                <a:cs typeface="Cambria"/>
              </a:rPr>
              <a:t>How would this research be conducted?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D946BE-B48C-2D49-930D-A079DEF05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025CB2-D4D6-214D-9CA0-65A9170CFD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412" y="1892301"/>
            <a:ext cx="10826904" cy="4931986"/>
          </a:xfrm>
        </p:spPr>
        <p:txBody>
          <a:bodyPr>
            <a:normAutofit/>
          </a:bodyPr>
          <a:lstStyle/>
          <a:p>
            <a:r>
              <a:rPr lang="en-US" dirty="0"/>
              <a:t>Desk research to identify </a:t>
            </a:r>
          </a:p>
          <a:p>
            <a:pPr lvl="1"/>
            <a:r>
              <a:rPr lang="en-US" dirty="0"/>
              <a:t>Any products or services designed for technology-assisted (or AR-assisted) inspection</a:t>
            </a:r>
          </a:p>
          <a:p>
            <a:pPr lvl="1"/>
            <a:r>
              <a:rPr lang="en-US" dirty="0"/>
              <a:t>Any customers currently implementing these use cases</a:t>
            </a:r>
          </a:p>
          <a:p>
            <a:pPr lvl="1"/>
            <a:r>
              <a:rPr lang="en-US" dirty="0"/>
              <a:t>Gaps in knowledge</a:t>
            </a:r>
          </a:p>
          <a:p>
            <a:r>
              <a:rPr lang="en-US" dirty="0"/>
              <a:t>Primary research with subject matter experts and inspectors</a:t>
            </a:r>
          </a:p>
          <a:p>
            <a:pPr lvl="1"/>
            <a:r>
              <a:rPr lang="en-US" dirty="0"/>
              <a:t>Interviews </a:t>
            </a:r>
          </a:p>
          <a:p>
            <a:pPr lvl="1"/>
            <a:r>
              <a:rPr lang="en-US" dirty="0"/>
              <a:t>Surveys</a:t>
            </a:r>
          </a:p>
          <a:p>
            <a:r>
              <a:rPr lang="en-US" dirty="0"/>
              <a:t>Analysis of data and compile trends about drivers and barriers</a:t>
            </a:r>
          </a:p>
          <a:p>
            <a:r>
              <a:rPr lang="en-US" dirty="0"/>
              <a:t>Prepare a report and set of recommendations to overcome barriers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025F839-9761-D34C-BC0A-CEA2A9BE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dirty="0">
                <a:solidFill>
                  <a:srgbClr val="196674"/>
                </a:solidFill>
                <a:latin typeface="Calibri"/>
                <a:cs typeface="Cambria"/>
              </a:rPr>
              <a:t>Deliverables of this project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D946BE-B48C-2D49-930D-A079DEF05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025CB2-D4D6-214D-9CA0-65A9170CFD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412" y="1892301"/>
            <a:ext cx="10826904" cy="49319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research provider selected for this project will already have a deep familiarity with inspection. The research team will provide:</a:t>
            </a:r>
          </a:p>
          <a:p>
            <a:r>
              <a:rPr lang="en-US" dirty="0"/>
              <a:t>Report documenting</a:t>
            </a:r>
          </a:p>
          <a:p>
            <a:pPr lvl="1"/>
            <a:r>
              <a:rPr lang="en-US" dirty="0"/>
              <a:t>Features, KPIs and requirements for AR-assisted inspection use cases</a:t>
            </a:r>
          </a:p>
          <a:p>
            <a:pPr lvl="1"/>
            <a:r>
              <a:rPr lang="en-US" dirty="0"/>
              <a:t>Barriers to adoption of inspection use cases and how to identify/rank</a:t>
            </a:r>
          </a:p>
          <a:p>
            <a:pPr lvl="1"/>
            <a:r>
              <a:rPr lang="en-US" dirty="0"/>
              <a:t>Recommendations for overcoming barriers to adoption</a:t>
            </a:r>
          </a:p>
          <a:p>
            <a:r>
              <a:rPr lang="en-US" dirty="0"/>
              <a:t>An interactive tool to assist with </a:t>
            </a:r>
          </a:p>
          <a:p>
            <a:pPr lvl="1"/>
            <a:r>
              <a:rPr lang="en-US" dirty="0"/>
              <a:t>Capture of pre-AR metrics (KPIs) to measure </a:t>
            </a:r>
          </a:p>
          <a:p>
            <a:pPr lvl="1"/>
            <a:r>
              <a:rPr lang="en-US" dirty="0"/>
              <a:t>Calculating ROI of AR-assisted inspection use cases</a:t>
            </a:r>
          </a:p>
          <a:p>
            <a:r>
              <a:rPr lang="en-US" dirty="0"/>
              <a:t>A webinar and executive summary for public audiences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aster Slide">
  <a:themeElements>
    <a:clrScheme name="Custom 880">
      <a:dk1>
        <a:sysClr val="windowText" lastClr="000000"/>
      </a:dk1>
      <a:lt1>
        <a:sysClr val="window" lastClr="FFFFFF"/>
      </a:lt1>
      <a:dk2>
        <a:srgbClr val="28272A"/>
      </a:dk2>
      <a:lt2>
        <a:srgbClr val="F2F2F2"/>
      </a:lt2>
      <a:accent1>
        <a:srgbClr val="0A3A4A"/>
      </a:accent1>
      <a:accent2>
        <a:srgbClr val="196674"/>
      </a:accent2>
      <a:accent3>
        <a:srgbClr val="33A6B2"/>
      </a:accent3>
      <a:accent4>
        <a:srgbClr val="808284"/>
      </a:accent4>
      <a:accent5>
        <a:srgbClr val="9AC836"/>
      </a:accent5>
      <a:accent6>
        <a:srgbClr val="D0E64B"/>
      </a:accent6>
      <a:hlink>
        <a:srgbClr val="021127"/>
      </a:hlink>
      <a:folHlink>
        <a:srgbClr val="000000"/>
      </a:folHlink>
    </a:clrScheme>
    <a:fontScheme name="Custom 749">
      <a:majorFont>
        <a:latin typeface="Arial"/>
        <a:ea typeface="Spica Neue Light"/>
        <a:cs typeface=""/>
      </a:majorFont>
      <a:minorFont>
        <a:latin typeface="Arial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EA PPT Template Sept 11 1 PM CET" id="{4B941912-EDB1-CB4E-A7BA-0147F7E5039E}" vid="{13A264CC-B2DD-9E46-B55F-A3ADCEEBE82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4D4F92781AB4397104E2839FB0AF2" ma:contentTypeVersion="12" ma:contentTypeDescription="Create a new document." ma:contentTypeScope="" ma:versionID="7a775f408a01da1f5d81fe1853dab100">
  <xsd:schema xmlns:xsd="http://www.w3.org/2001/XMLSchema" xmlns:xs="http://www.w3.org/2001/XMLSchema" xmlns:p="http://schemas.microsoft.com/office/2006/metadata/properties" xmlns:ns2="bc1821b7-a15d-4b65-be36-1e7ea07fcf9d" xmlns:ns3="5f099d92-ba84-4ece-afae-a864f832b265" targetNamespace="http://schemas.microsoft.com/office/2006/metadata/properties" ma:root="true" ma:fieldsID="3421c57f8d71d35719a5c238c7a618db" ns2:_="" ns3:_="">
    <xsd:import namespace="bc1821b7-a15d-4b65-be36-1e7ea07fcf9d"/>
    <xsd:import namespace="5f099d92-ba84-4ece-afae-a864f832b2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821b7-a15d-4b65-be36-1e7ea07fc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99d92-ba84-4ece-afae-a864f832b26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D7A371-024E-430E-B06C-A0D2146E73DD}"/>
</file>

<file path=customXml/itemProps2.xml><?xml version="1.0" encoding="utf-8"?>
<ds:datastoreItem xmlns:ds="http://schemas.openxmlformats.org/officeDocument/2006/customXml" ds:itemID="{0B22AD97-DE7B-40B6-8228-071C26C71B44}"/>
</file>

<file path=customXml/itemProps3.xml><?xml version="1.0" encoding="utf-8"?>
<ds:datastoreItem xmlns:ds="http://schemas.openxmlformats.org/officeDocument/2006/customXml" ds:itemID="{858CD0D6-6F04-461C-8179-B845886639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Helvetica</vt:lpstr>
      <vt:lpstr>Muli</vt:lpstr>
      <vt:lpstr>Muli Regular</vt:lpstr>
      <vt:lpstr>Myriad Pro</vt:lpstr>
      <vt:lpstr>Verdana</vt:lpstr>
      <vt:lpstr>Wingdings</vt:lpstr>
      <vt:lpstr>Wingdings 2</vt:lpstr>
      <vt:lpstr>Master Slide</vt:lpstr>
      <vt:lpstr>PowerPoint Presentation</vt:lpstr>
      <vt:lpstr>Current Situation</vt:lpstr>
      <vt:lpstr>Problems this research would address</vt:lpstr>
      <vt:lpstr>Possible questions this research will answer</vt:lpstr>
      <vt:lpstr>Whose problems will this project address?</vt:lpstr>
      <vt:lpstr>How would this research be conducted?</vt:lpstr>
      <vt:lpstr>Deliverables of this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Sage</dc:creator>
  <cp:lastModifiedBy>Mark Sage</cp:lastModifiedBy>
  <cp:revision>1</cp:revision>
  <dcterms:created xsi:type="dcterms:W3CDTF">2021-09-24T08:01:52Z</dcterms:created>
  <dcterms:modified xsi:type="dcterms:W3CDTF">2021-09-24T08:02:13Z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0x0101007164D4F92781AB4397104E2839FB0AF2</vt:lpwstr>
  </property>
</Properties>
</file>